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7" r:id="rId4"/>
    <p:sldId id="268" r:id="rId5"/>
    <p:sldId id="273" r:id="rId6"/>
    <p:sldId id="274" r:id="rId7"/>
    <p:sldId id="269" r:id="rId8"/>
    <p:sldId id="270" r:id="rId9"/>
    <p:sldId id="271" r:id="rId10"/>
    <p:sldId id="272" r:id="rId11"/>
    <p:sldId id="258" r:id="rId12"/>
    <p:sldId id="259" r:id="rId13"/>
    <p:sldId id="260" r:id="rId14"/>
    <p:sldId id="261" r:id="rId15"/>
    <p:sldId id="262" r:id="rId16"/>
    <p:sldId id="264" r:id="rId17"/>
    <p:sldId id="265" r:id="rId18"/>
    <p:sldId id="266" r:id="rId19"/>
    <p:sldId id="26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227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-12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6BE7C-0F60-4047-8C61-99A4EC67C0D7}" type="datetimeFigureOut">
              <a:rPr lang="en-US" smtClean="0"/>
              <a:t>26-Dec-25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C9EEC-070A-4C4C-9025-754DFBD16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83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hypervisor status: </a:t>
            </a:r>
            <a:r>
              <a:rPr lang="en-US"/>
              <a:t>bcdedit</a:t>
            </a:r>
          </a:p>
          <a:p>
            <a:r>
              <a:rPr lang="en-US" dirty="0" err="1"/>
              <a:t>bcdedit</a:t>
            </a:r>
            <a:r>
              <a:rPr lang="en-US" dirty="0"/>
              <a:t> /set </a:t>
            </a:r>
            <a:r>
              <a:rPr lang="en-US" dirty="0" err="1"/>
              <a:t>hypervisorlaunchtype</a:t>
            </a:r>
            <a:r>
              <a:rPr lang="en-US" dirty="0"/>
              <a:t> off</a:t>
            </a:r>
          </a:p>
          <a:p>
            <a:r>
              <a:rPr lang="en-US" dirty="0"/>
              <a:t>Check docker version: docker –version or docker version</a:t>
            </a:r>
          </a:p>
          <a:p>
            <a:r>
              <a:rPr lang="en-US" dirty="0"/>
              <a:t>Verify docker properly installed : docker run hello-world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C9EEC-070A-4C4C-9025-754DFBD166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48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What is JSON?</a:t>
            </a:r>
          </a:p>
          <a:p>
            <a:r>
              <a:rPr lang="en-US" b="1" dirty="0"/>
              <a:t>JSON</a:t>
            </a:r>
            <a:r>
              <a:rPr lang="en-US" dirty="0"/>
              <a:t> stands for </a:t>
            </a:r>
            <a:r>
              <a:rPr lang="en-US" b="1" dirty="0"/>
              <a:t>JavaScript Object Notation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It’s a </a:t>
            </a:r>
            <a:r>
              <a:rPr lang="en-US" b="1" dirty="0"/>
              <a:t>lightweight data format</a:t>
            </a:r>
            <a:r>
              <a:rPr lang="en-US" dirty="0"/>
              <a:t> used for </a:t>
            </a:r>
            <a:r>
              <a:rPr lang="en-US" b="1" dirty="0"/>
              <a:t>storing and sharing data</a:t>
            </a:r>
            <a:r>
              <a:rPr lang="en-US" dirty="0"/>
              <a:t> between computers, applications, or servers.</a:t>
            </a:r>
          </a:p>
          <a:p>
            <a:r>
              <a:rPr lang="en-US" dirty="0"/>
              <a:t>Even though it was inspired by JavaScript, JSON can be used with </a:t>
            </a:r>
            <a:r>
              <a:rPr lang="en-US" b="1" dirty="0"/>
              <a:t>almost all programming languages</a:t>
            </a:r>
            <a:r>
              <a:rPr lang="en-US" dirty="0"/>
              <a:t> like Python, Java, C#, PHP, and more.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C9EEC-070A-4C4C-9025-754DFBD166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14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MongoDB </a:t>
            </a:r>
            <a:r>
              <a:rPr lang="en-US" b="1" dirty="0"/>
              <a:t>stores data in a format similar to JSON</a:t>
            </a:r>
            <a:r>
              <a:rPr lang="en-US" dirty="0"/>
              <a:t>, but not exactly JSON.</a:t>
            </a:r>
            <a:br>
              <a:rPr lang="en-US" dirty="0"/>
            </a:br>
            <a:r>
              <a:rPr lang="en-US" dirty="0"/>
              <a:t>It actually uses something called </a:t>
            </a:r>
            <a:r>
              <a:rPr lang="en-US" b="1" dirty="0"/>
              <a:t>BSON</a:t>
            </a:r>
            <a:r>
              <a:rPr lang="en-US" dirty="0"/>
              <a:t>, which stands for </a:t>
            </a:r>
            <a:r>
              <a:rPr lang="en-US" b="1" dirty="0"/>
              <a:t>Binary JSON</a:t>
            </a:r>
          </a:p>
          <a:p>
            <a:r>
              <a:rPr lang="en-US" dirty="0"/>
              <a:t>Why MongoDB uses BSON instead of pure JSON</a:t>
            </a:r>
            <a:r>
              <a:rPr lang="en-US" b="1" dirty="0"/>
              <a:t>? S</a:t>
            </a:r>
            <a:r>
              <a:rPr lang="en-US" dirty="0"/>
              <a:t>peed, BSON is faster to read/write because it’s binary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C9EEC-070A-4C4C-9025-754DFBD166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07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Demo Steps:</a:t>
            </a:r>
          </a:p>
          <a:p>
            <a:r>
              <a:rPr lang="en-US" dirty="0"/>
              <a:t>We'll use </a:t>
            </a:r>
            <a:r>
              <a:rPr lang="en-US" b="1" dirty="0"/>
              <a:t>MongoDB</a:t>
            </a:r>
            <a:r>
              <a:rPr lang="en-US" dirty="0"/>
              <a:t> to create a simple non-relational database and show how data is stored and retrieved. You can follow these steps using the </a:t>
            </a:r>
            <a:r>
              <a:rPr lang="en-US" b="1" dirty="0"/>
              <a:t>MongoDB Atlas</a:t>
            </a:r>
            <a:r>
              <a:rPr lang="en-US" dirty="0"/>
              <a:t> cloud service (for simplicity) or a local MongoDB installation.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C9EEC-070A-4C4C-9025-754DFBD166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41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26-Dec-25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26-Dec-25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26-Dec-25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26-Dec-25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26-Dec-25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26-Dec-25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26-Dec-25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26-Dec-25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26-Dec-25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26-Dec-25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26-Dec-25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26-Dec-25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Zoibderg/DA0-001/blob/master/readme/2.0-data-mining.md" TargetMode="External"/><Relationship Id="rId2" Type="http://schemas.openxmlformats.org/officeDocument/2006/relationships/hyperlink" Target="https://github.com/Zoibderg/DA0-001/blob/master/readme/1.0-data-concepts-and-environments.md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Zoibderg/DA0-001/blob/master/readme/4.0-visualization.md" TargetMode="External"/><Relationship Id="rId4" Type="http://schemas.openxmlformats.org/officeDocument/2006/relationships/hyperlink" Target="https://github.com/Zoibderg/DA0-001/blob/master/readme/3.0-data-analysis.md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73372"/>
            <a:ext cx="7772400" cy="1655643"/>
          </a:xfrm>
        </p:spPr>
        <p:txBody>
          <a:bodyPr>
            <a:normAutofit fontScale="90000"/>
          </a:bodyPr>
          <a:lstStyle/>
          <a:p>
            <a:r>
              <a:rPr b="1" dirty="0"/>
              <a:t>CompTIA Data+ (DA0-001) Exam:</a:t>
            </a:r>
            <a:br>
              <a:rPr lang="en-US" b="1" dirty="0"/>
            </a:br>
            <a:r>
              <a:rPr lang="en-US" sz="2000" b="1" kern="1800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Data+ V2 (New Version)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b="1" dirty="0"/>
              <a:t> Introduction &amp; Data Concepts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0129" y="4884102"/>
            <a:ext cx="6732270" cy="1101368"/>
          </a:xfrm>
        </p:spPr>
        <p:txBody>
          <a:bodyPr>
            <a:normAutofit/>
          </a:bodyPr>
          <a:lstStyle/>
          <a:p>
            <a:r>
              <a:rPr sz="2000" dirty="0"/>
              <a:t>Overview of Exam Structure and Objectives</a:t>
            </a:r>
          </a:p>
          <a:p>
            <a:r>
              <a:rPr sz="2000" dirty="0"/>
              <a:t>Intro to Data Schemas, Environments, and Types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278A9-9B45-4DEB-9B44-403879781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967" y="827307"/>
            <a:ext cx="2346065" cy="23460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12056-531C-4536-8D6F-59ADB3C3A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NEW 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60847-C490-419A-B4E6-5EAA8C996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governance (14%)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Explain data management practices: </a:t>
            </a:r>
            <a:r>
              <a:rPr lang="en-US" sz="2400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Documentation, versioning, and data lineage. </a:t>
            </a:r>
            <a:endParaRPr lang="en-US" sz="2400" dirty="0">
              <a:solidFill>
                <a:srgbClr val="0D101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Summarize compliance requirements: </a:t>
            </a:r>
            <a:r>
              <a:rPr lang="en-US" sz="2400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Retention, audits, and regulations. </a:t>
            </a:r>
            <a:endParaRPr lang="en-US" sz="2400" dirty="0">
              <a:solidFill>
                <a:srgbClr val="0D101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Compare privacy and protection strategies:</a:t>
            </a:r>
            <a:r>
              <a:rPr lang="en-US" sz="2400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 Access control, encryption, and masking. </a:t>
            </a:r>
            <a:endParaRPr lang="en-US" sz="2400" dirty="0">
              <a:solidFill>
                <a:srgbClr val="0D101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Implement quality assurance:</a:t>
            </a:r>
            <a:r>
              <a:rPr lang="en-US" sz="2400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 Profiling, monitoring, and testing for data quality. </a:t>
            </a:r>
            <a:endParaRPr lang="en-US" sz="2400" dirty="0">
              <a:solidFill>
                <a:srgbClr val="0D101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159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TOPICS COVERED IN THE DATA+ EXAM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Data Types and Structures</a:t>
            </a:r>
            <a:r>
              <a:rPr lang="en-US" dirty="0"/>
              <a:t>:</a:t>
            </a:r>
            <a:r>
              <a:rPr dirty="0"/>
              <a:t> Relational and Non-relational databases</a:t>
            </a:r>
          </a:p>
          <a:p>
            <a:r>
              <a:rPr dirty="0"/>
              <a:t>Data Processing: Transformation, cleaning, and reporting</a:t>
            </a:r>
          </a:p>
          <a:p>
            <a:r>
              <a:rPr dirty="0"/>
              <a:t>Data Governance: Compliance, data security, and privacy</a:t>
            </a:r>
          </a:p>
          <a:p>
            <a:r>
              <a:rPr dirty="0"/>
              <a:t>Data Tools: Analysis tools and reporting software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 PREPARATION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dirty="0"/>
              <a:t>Study the official CompTIA Data+ exam objectives.</a:t>
            </a:r>
          </a:p>
          <a:p>
            <a:r>
              <a:rPr dirty="0"/>
              <a:t>Take practice exams to assess readiness.</a:t>
            </a:r>
          </a:p>
          <a:p>
            <a:r>
              <a:rPr dirty="0"/>
              <a:t>Focus on data governance, security, and database structures.</a:t>
            </a:r>
          </a:p>
          <a:p>
            <a:r>
              <a:rPr dirty="0"/>
              <a:t>Familiarize yourself with relational and non-relational databases.</a:t>
            </a:r>
          </a:p>
          <a:p>
            <a:r>
              <a:rPr dirty="0"/>
              <a:t>Review data analysis and reporting techniques.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INTRODUCTION TO DATA SCHEMAS, ENVIRONMENTS, AND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Data Schema: Defines the structure of data within a database or storage system.</a:t>
            </a:r>
          </a:p>
          <a:p>
            <a:r>
              <a:rPr dirty="0"/>
              <a:t>Relational Database: Data stored in tables with predefined relationships.</a:t>
            </a:r>
          </a:p>
          <a:p>
            <a:r>
              <a:rPr dirty="0"/>
              <a:t>Non-relational Database: Stores unstructured or semi-structured data, such as JSON, XML.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RELATIONAL DATABASES EXPLAINED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b="1" dirty="0"/>
              <a:t>Structure</a:t>
            </a:r>
            <a:r>
              <a:rPr dirty="0"/>
              <a:t>: Organized into tables (rows and columns) with primary and foreign keys.</a:t>
            </a:r>
          </a:p>
          <a:p>
            <a:r>
              <a:rPr b="1" dirty="0"/>
              <a:t>Examples</a:t>
            </a:r>
            <a:r>
              <a:rPr dirty="0"/>
              <a:t>: MySQL, PostgreSQL, Oracle.</a:t>
            </a:r>
          </a:p>
          <a:p>
            <a:r>
              <a:rPr b="1" dirty="0"/>
              <a:t>Use Cases</a:t>
            </a:r>
            <a:r>
              <a:rPr dirty="0"/>
              <a:t>: Financial transactions, customer data, and inventory management.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NON-RELATIONAL DATABASES EXPLAINED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b="1" dirty="0"/>
              <a:t>Structure</a:t>
            </a:r>
            <a:r>
              <a:rPr dirty="0"/>
              <a:t>: Stores data in flexible formats like JSON, key-value pairs, and graphs.</a:t>
            </a:r>
          </a:p>
          <a:p>
            <a:r>
              <a:rPr b="1" dirty="0"/>
              <a:t>Examples</a:t>
            </a:r>
            <a:r>
              <a:rPr dirty="0"/>
              <a:t>: MongoDB, Cassandra, CouchDB.</a:t>
            </a:r>
          </a:p>
          <a:p>
            <a:r>
              <a:rPr b="1" dirty="0"/>
              <a:t>Use Cases</a:t>
            </a:r>
            <a:r>
              <a:rPr dirty="0"/>
              <a:t>: Big data, real-time applications, unstructured data.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DD779-4637-4DEE-8D81-D57589E36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73144-E60F-43DF-9493-C4C076384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To demonstrate how to create and display a </a:t>
            </a:r>
            <a:r>
              <a:rPr lang="en-US" b="1" dirty="0"/>
              <a:t>non-relational database</a:t>
            </a:r>
            <a:r>
              <a:rPr lang="en-US" dirty="0"/>
              <a:t>, we can use </a:t>
            </a:r>
            <a:r>
              <a:rPr lang="en-US" b="1" dirty="0"/>
              <a:t>MongoDB</a:t>
            </a:r>
            <a:r>
              <a:rPr lang="en-US" dirty="0"/>
              <a:t>, a popular document-oriented NoSQL database. MongoDB stores data in flexible, JSON-like documents, rather than in traditional tables as in relational databases.</a:t>
            </a:r>
          </a:p>
        </p:txBody>
      </p:sp>
    </p:spTree>
    <p:extLst>
      <p:ext uri="{BB962C8B-B14F-4D97-AF65-F5344CB8AC3E}">
        <p14:creationId xmlns:p14="http://schemas.microsoft.com/office/powerpoint/2010/main" val="2785719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E7033-59EE-4CCE-A22B-B4558BB57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MONGODB</a:t>
            </a:r>
          </a:p>
        </p:txBody>
      </p:sp>
      <p:pic>
        <p:nvPicPr>
          <p:cNvPr id="4" name="1 MongoDB Non Relational Database">
            <a:hlinkClick r:id="" action="ppaction://media"/>
            <a:extLst>
              <a:ext uri="{FF2B5EF4-FFF2-40B4-BE49-F238E27FC236}">
                <a16:creationId xmlns:a16="http://schemas.microsoft.com/office/drawing/2014/main" id="{407C6E56-2298-4512-A56E-B73E0DAD378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61639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DB340-7DA8-4A24-874A-5F9A47CB2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JSON&gt;Python&gt;JSON</a:t>
            </a:r>
          </a:p>
        </p:txBody>
      </p:sp>
      <p:pic>
        <p:nvPicPr>
          <p:cNvPr id="4" name="JsonPythonJson">
            <a:hlinkClick r:id="" action="ppaction://media"/>
            <a:extLst>
              <a:ext uri="{FF2B5EF4-FFF2-40B4-BE49-F238E27FC236}">
                <a16:creationId xmlns:a16="http://schemas.microsoft.com/office/drawing/2014/main" id="{012229DD-E5D9-43A9-A5E9-A056A8BB2C2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93846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KEY DIFFERENCES: RELATIONAL VS NON-RELATIONAL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b="1" dirty="0"/>
              <a:t>Schema</a:t>
            </a:r>
            <a:r>
              <a:rPr dirty="0"/>
              <a:t>: Relational has fixed schema; non-relational is </a:t>
            </a:r>
            <a:r>
              <a:rPr b="1" dirty="0">
                <a:solidFill>
                  <a:schemeClr val="accent1"/>
                </a:solidFill>
              </a:rPr>
              <a:t>flexible</a:t>
            </a:r>
            <a:r>
              <a:rPr dirty="0"/>
              <a:t>.</a:t>
            </a:r>
          </a:p>
          <a:p>
            <a:r>
              <a:rPr b="1" dirty="0"/>
              <a:t>Scalability</a:t>
            </a:r>
            <a:r>
              <a:rPr dirty="0"/>
              <a:t>: Non-relational databases scale horizontally; relational scale </a:t>
            </a:r>
            <a:r>
              <a:rPr b="1" dirty="0">
                <a:solidFill>
                  <a:schemeClr val="accent1"/>
                </a:solidFill>
              </a:rPr>
              <a:t>vertically</a:t>
            </a:r>
            <a:r>
              <a:rPr b="1" dirty="0"/>
              <a:t>.</a:t>
            </a:r>
          </a:p>
          <a:p>
            <a:r>
              <a:rPr b="1" dirty="0"/>
              <a:t>Data Integrity: </a:t>
            </a:r>
            <a:r>
              <a:rPr dirty="0"/>
              <a:t>Relational offers strict consistency; non-relational allows for </a:t>
            </a:r>
            <a:r>
              <a:rPr b="1" dirty="0">
                <a:solidFill>
                  <a:schemeClr val="accent1"/>
                </a:solidFill>
              </a:rPr>
              <a:t>eventual consistency</a:t>
            </a:r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COMPTIA DATA+ (DA0-001) EXAM STRUCTURE AND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dirty="0"/>
              <a:t>Exam Code: DA0-001</a:t>
            </a:r>
          </a:p>
          <a:p>
            <a:r>
              <a:rPr dirty="0"/>
              <a:t>Number of Questions: Approximately 60 questions</a:t>
            </a:r>
          </a:p>
          <a:p>
            <a:r>
              <a:rPr dirty="0"/>
              <a:t>Duration: 90 minutes</a:t>
            </a:r>
          </a:p>
          <a:p>
            <a:r>
              <a:rPr dirty="0"/>
              <a:t>Passing Score: 700/900</a:t>
            </a:r>
          </a:p>
          <a:p>
            <a:r>
              <a:rPr dirty="0"/>
              <a:t>Question: Multiple choice and performance-based</a:t>
            </a:r>
          </a:p>
          <a:p>
            <a:r>
              <a:rPr dirty="0"/>
              <a:t>Objectives:</a:t>
            </a:r>
          </a:p>
          <a:p>
            <a:pPr marL="400050" lvl="1" indent="0">
              <a:buNone/>
            </a:pPr>
            <a:r>
              <a:rPr dirty="0"/>
              <a:t>1. Data Concepts and Environments</a:t>
            </a:r>
            <a:endParaRPr lang="en-US" dirty="0"/>
          </a:p>
          <a:p>
            <a:pPr marL="400050" lvl="1" indent="0">
              <a:buNone/>
            </a:pPr>
            <a:r>
              <a:rPr dirty="0"/>
              <a:t>2. Data Collection, Data Analysis, and Reporting</a:t>
            </a:r>
          </a:p>
          <a:p>
            <a:pPr marL="400050" lvl="1" indent="0">
              <a:buNone/>
            </a:pPr>
            <a:r>
              <a:rPr dirty="0"/>
              <a:t>3. Data Governance, Quality, and Security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EE0E5-09C6-4A52-9D89-1C6AB18F0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PERCENTAGE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2DDAEB9-1ADC-4740-B23B-6EBD33C6D4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4470833"/>
              </p:ext>
            </p:extLst>
          </p:nvPr>
        </p:nvGraphicFramePr>
        <p:xfrm>
          <a:off x="640080" y="1920081"/>
          <a:ext cx="7223760" cy="2994660"/>
        </p:xfrm>
        <a:graphic>
          <a:graphicData uri="http://schemas.openxmlformats.org/drawingml/2006/table">
            <a:tbl>
              <a:tblPr/>
              <a:tblGrid>
                <a:gridCol w="4857750">
                  <a:extLst>
                    <a:ext uri="{9D8B030D-6E8A-4147-A177-3AD203B41FA5}">
                      <a16:colId xmlns:a16="http://schemas.microsoft.com/office/drawing/2014/main" val="2824678717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26247480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DOMAIN</a:t>
                      </a:r>
                    </a:p>
                  </a:txBody>
                  <a:tcPr marL="123825" marR="123825" marT="57150" marB="57150" anchor="ctr">
                    <a:lnL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PERCENTAGE OF EXAMINATION</a:t>
                      </a:r>
                    </a:p>
                  </a:txBody>
                  <a:tcPr marL="123825" marR="123825" marT="57150" marB="57150" anchor="ctr">
                    <a:lnL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578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u="sng">
                          <a:solidFill>
                            <a:srgbClr val="0969DA"/>
                          </a:solidFill>
                          <a:effectLst/>
                          <a:hlinkClick r:id="rId2"/>
                        </a:rPr>
                        <a:t>1.0 Data Concepts and Environments</a:t>
                      </a:r>
                      <a:endParaRPr lang="en-US">
                        <a:effectLst/>
                      </a:endParaRPr>
                    </a:p>
                  </a:txBody>
                  <a:tcPr marL="123825" marR="123825" marT="57150" marB="57150" anchor="ctr">
                    <a:lnL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15%</a:t>
                      </a:r>
                    </a:p>
                  </a:txBody>
                  <a:tcPr marL="123825" marR="123825" marT="57150" marB="57150" anchor="ctr">
                    <a:lnL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2764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u="sng">
                          <a:solidFill>
                            <a:srgbClr val="0969DA"/>
                          </a:solidFill>
                          <a:effectLst/>
                          <a:hlinkClick r:id="rId3"/>
                        </a:rPr>
                        <a:t>2.0 Data Mining</a:t>
                      </a:r>
                      <a:endParaRPr lang="en-US">
                        <a:effectLst/>
                      </a:endParaRPr>
                    </a:p>
                  </a:txBody>
                  <a:tcPr marL="123825" marR="123825" marT="57150" marB="57150" anchor="ctr">
                    <a:lnL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25%</a:t>
                      </a:r>
                    </a:p>
                  </a:txBody>
                  <a:tcPr marL="123825" marR="123825" marT="57150" marB="57150" anchor="ctr">
                    <a:lnL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2718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u="sng">
                          <a:solidFill>
                            <a:srgbClr val="0969DA"/>
                          </a:solidFill>
                          <a:effectLst/>
                          <a:hlinkClick r:id="rId4"/>
                        </a:rPr>
                        <a:t>3.0 Data Analysis</a:t>
                      </a:r>
                      <a:endParaRPr lang="en-US">
                        <a:effectLst/>
                      </a:endParaRPr>
                    </a:p>
                  </a:txBody>
                  <a:tcPr marL="123825" marR="123825" marT="57150" marB="57150" anchor="ctr">
                    <a:lnL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23%</a:t>
                      </a:r>
                    </a:p>
                  </a:txBody>
                  <a:tcPr marL="123825" marR="123825" marT="57150" marB="57150" anchor="ctr">
                    <a:lnL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687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u="sng">
                          <a:solidFill>
                            <a:srgbClr val="0969DA"/>
                          </a:solidFill>
                          <a:effectLst/>
                          <a:hlinkClick r:id="rId5"/>
                        </a:rPr>
                        <a:t>4.0 Visualization</a:t>
                      </a:r>
                      <a:endParaRPr lang="en-US">
                        <a:effectLst/>
                      </a:endParaRPr>
                    </a:p>
                  </a:txBody>
                  <a:tcPr marL="123825" marR="123825" marT="57150" marB="57150" anchor="ctr">
                    <a:lnL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23%</a:t>
                      </a:r>
                    </a:p>
                  </a:txBody>
                  <a:tcPr marL="123825" marR="123825" marT="57150" marB="57150" anchor="ctr">
                    <a:lnL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911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5.0 Data Governance, Quality, and Controls</a:t>
                      </a:r>
                    </a:p>
                  </a:txBody>
                  <a:tcPr marL="123825" marR="123825" marT="57150" marB="57150" anchor="ctr">
                    <a:lnL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14%</a:t>
                      </a:r>
                    </a:p>
                  </a:txBody>
                  <a:tcPr marL="123825" marR="123825" marT="57150" marB="57150" anchor="ctr">
                    <a:lnL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941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TOTAL</a:t>
                      </a:r>
                    </a:p>
                  </a:txBody>
                  <a:tcPr marL="123825" marR="123825" marT="57150" marB="57150" anchor="ctr">
                    <a:lnL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100%</a:t>
                      </a:r>
                    </a:p>
                  </a:txBody>
                  <a:tcPr marL="123825" marR="123825" marT="57150" marB="57150" anchor="ctr">
                    <a:lnL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696" cap="flat" cmpd="sng" algn="ctr">
                      <a:solidFill>
                        <a:srgbClr val="D1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194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1362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F0A1D-8409-4533-8E57-8EB48AB49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NEW 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14FE4-991F-43FE-BCDC-C653EEF50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2800" b="1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concepts and environments (20%)</a:t>
            </a:r>
            <a:endParaRPr lang="en-US" sz="3600" b="1" dirty="0">
              <a:solidFill>
                <a:srgbClr val="0D1013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Explain data concepts: </a:t>
            </a:r>
            <a:r>
              <a:rPr lang="en-US" sz="2400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Database types, data structures, file extensions, and data types.</a:t>
            </a:r>
            <a:endParaRPr lang="en-US" sz="2400" dirty="0">
              <a:solidFill>
                <a:srgbClr val="0D101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Identify data sources:</a:t>
            </a:r>
            <a:r>
              <a:rPr lang="en-US" sz="2400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Databases, APIs, website data, files, logs and repositories. </a:t>
            </a:r>
            <a:endParaRPr lang="en-US" sz="2400" dirty="0">
              <a:solidFill>
                <a:srgbClr val="0D101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Recognize infrastructure concepts:</a:t>
            </a:r>
            <a:r>
              <a:rPr lang="en-US" sz="2400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Cloud, on-premise, storage, and containerization.</a:t>
            </a:r>
            <a:endParaRPr lang="en-US" sz="2400" dirty="0">
              <a:solidFill>
                <a:srgbClr val="0D101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Identify data tools: </a:t>
            </a:r>
            <a:r>
              <a:rPr lang="en-US" sz="2400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Coding environments, BI software, and analysis platforms. </a:t>
            </a:r>
            <a:endParaRPr lang="en-US" sz="2400" dirty="0">
              <a:solidFill>
                <a:srgbClr val="0D101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Understand AI concepts:</a:t>
            </a:r>
            <a:r>
              <a:rPr lang="en-US" sz="2400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Identify AI models, natural language processing, and robotic automation. </a:t>
            </a:r>
            <a:endParaRPr lang="en-US" sz="2400" dirty="0">
              <a:solidFill>
                <a:srgbClr val="0D101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920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6E52C-39E7-45D6-AF5A-0E2DEAE1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3D6992-D0D6-4C15-AD5B-5A16D3290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113" y="704770"/>
            <a:ext cx="8172687" cy="5448459"/>
          </a:xfrm>
        </p:spPr>
      </p:pic>
    </p:spTree>
    <p:extLst>
      <p:ext uri="{BB962C8B-B14F-4D97-AF65-F5344CB8AC3E}">
        <p14:creationId xmlns:p14="http://schemas.microsoft.com/office/powerpoint/2010/main" val="39847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95F9A-110C-4066-9879-02A3BBF6F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CONTAINERIZATION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E9882-DB8D-4564-91AC-060A29F96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88FED5-49B6-43FE-93BB-F3A3248BD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00200"/>
            <a:ext cx="2755228" cy="1800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4AD3AC-BFAF-4E88-82C5-F6916203B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68" y="3651265"/>
            <a:ext cx="5363323" cy="1743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7B7C18-A58F-44D0-B4DC-BA021FA49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5935" y="1720676"/>
            <a:ext cx="4258269" cy="178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00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F0A1D-8409-4533-8E57-8EB48AB49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NEW SYLLABUS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14FE4-991F-43FE-BCDC-C653EEF50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acquisition and preparation (22%)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data acquisition methods:</a:t>
            </a:r>
            <a:r>
              <a:rPr lang="en-US" sz="2800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Data integration and queries to gather and combine data. </a:t>
            </a:r>
            <a:endParaRPr lang="en-US" sz="2800" dirty="0">
              <a:solidFill>
                <a:srgbClr val="0D101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 data exploration:</a:t>
            </a:r>
            <a:r>
              <a:rPr lang="en-US" sz="2800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Find missing values, duplication, redundancy, or outliers. </a:t>
            </a:r>
            <a:endParaRPr lang="en-US" sz="2800" dirty="0">
              <a:solidFill>
                <a:srgbClr val="0D101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Apply data transformation:</a:t>
            </a:r>
            <a:r>
              <a:rPr lang="en-US" sz="2800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Cleansing, merging, parsing, and formatting data. </a:t>
            </a:r>
            <a:endParaRPr lang="en-US" sz="2800" dirty="0">
              <a:solidFill>
                <a:srgbClr val="0D101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dirty="0">
              <a:solidFill>
                <a:srgbClr val="0D101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333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E3F36-E73E-44FB-888A-B849E9A58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NEW SYLLABUS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83B6E-ED30-435C-B7F9-CB2B1921A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analysis (24%)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Communicate analysis results:</a:t>
            </a:r>
            <a:r>
              <a:rPr lang="en-US" sz="2800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Select methods for different audiences. </a:t>
            </a:r>
            <a:endParaRPr lang="en-US" sz="2800" dirty="0">
              <a:solidFill>
                <a:srgbClr val="0D101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Select statistical methods:</a:t>
            </a:r>
            <a:r>
              <a:rPr lang="en-US" sz="2800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Apply basic statistical techniques to data. </a:t>
            </a:r>
            <a:endParaRPr lang="en-US" sz="2800" dirty="0">
              <a:solidFill>
                <a:srgbClr val="0D101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Troubleshoot analysis issues: </a:t>
            </a:r>
            <a:r>
              <a:rPr lang="en-US" sz="2800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tools and resources to resolve problems. </a:t>
            </a:r>
            <a:endParaRPr lang="en-US" sz="2800" dirty="0">
              <a:solidFill>
                <a:srgbClr val="0D101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653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57F59-D90D-4265-B475-44087B2F1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NEW SYLLABUS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D9AA4-3B7D-4014-B2EA-DA875DC38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Visualization and reporting (20%)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Create effective visuals: </a:t>
            </a:r>
            <a:r>
              <a:rPr lang="en-US" sz="2400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charts, maps, tables, and design elements. </a:t>
            </a:r>
            <a:endParaRPr lang="en-US" sz="2400" dirty="0">
              <a:solidFill>
                <a:srgbClr val="0D101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Deliver reports: </a:t>
            </a:r>
            <a:r>
              <a:rPr lang="en-US" sz="2400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 dashboards or summaries using appropriate methods. </a:t>
            </a:r>
            <a:endParaRPr lang="en-US" sz="2400" dirty="0">
              <a:solidFill>
                <a:srgbClr val="0D101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Validate reporting accuracy:</a:t>
            </a:r>
            <a:r>
              <a:rPr lang="en-US" sz="2400" dirty="0">
                <a:solidFill>
                  <a:srgbClr val="0D10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 Apply validation and review to solve reporting issues</a:t>
            </a:r>
            <a:endParaRPr lang="en-US" sz="2400" dirty="0">
              <a:solidFill>
                <a:srgbClr val="0D101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708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922</Words>
  <Application>Microsoft Office PowerPoint</Application>
  <PresentationFormat>On-screen Show (4:3)</PresentationFormat>
  <Paragraphs>103</Paragraphs>
  <Slides>19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Symbol</vt:lpstr>
      <vt:lpstr>Office Theme</vt:lpstr>
      <vt:lpstr>CompTIA Data+ (DA0-001) Exam: Data+ V2 (New Version)  Introduction &amp; Data Concepts</vt:lpstr>
      <vt:lpstr>COMPTIA DATA+ (DA0-001) EXAM STRUCTURE AND OBJECTIVES</vt:lpstr>
      <vt:lpstr>PERCENTAGE</vt:lpstr>
      <vt:lpstr>NEW SYLLABUS</vt:lpstr>
      <vt:lpstr>PowerPoint Presentation</vt:lpstr>
      <vt:lpstr>DEMO: CONTAINERIZATION</vt:lpstr>
      <vt:lpstr>NEW SYLLABUS </vt:lpstr>
      <vt:lpstr>NEW SYLLABUS </vt:lpstr>
      <vt:lpstr>NEW SYLLABUS </vt:lpstr>
      <vt:lpstr>NEW SYLLABUS</vt:lpstr>
      <vt:lpstr>TOPICS COVERED IN THE DATA+ EXAM (CONTINUED)</vt:lpstr>
      <vt:lpstr>EXAM PREPARATION TIPS</vt:lpstr>
      <vt:lpstr>INTRODUCTION TO DATA SCHEMAS, ENVIRONMENTS, AND TYPES</vt:lpstr>
      <vt:lpstr>RELATIONAL DATABASES EXPLAINED</vt:lpstr>
      <vt:lpstr>NON-RELATIONAL DATABASES EXPLAINED</vt:lpstr>
      <vt:lpstr>DEMO</vt:lpstr>
      <vt:lpstr>DEMO: MONGODB</vt:lpstr>
      <vt:lpstr>DEMO: JSON&gt;Python&gt;JSON</vt:lpstr>
      <vt:lpstr>KEY DIFFERENCES: RELATIONAL VS NON-RELATIONAL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CompTIA Data+ (DA0-001) Exam: Introduction &amp; Data Concepts</dc:title>
  <dc:subject/>
  <dc:creator/>
  <cp:keywords/>
  <dc:description>generated using python-pptx</dc:description>
  <cp:lastModifiedBy>Mr AL</cp:lastModifiedBy>
  <cp:revision>24</cp:revision>
  <dcterms:created xsi:type="dcterms:W3CDTF">2013-01-27T09:14:16Z</dcterms:created>
  <dcterms:modified xsi:type="dcterms:W3CDTF">2025-12-26T03:12:31Z</dcterms:modified>
  <cp:category/>
</cp:coreProperties>
</file>